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26" r:id="rId3"/>
    <p:sldId id="336" r:id="rId4"/>
    <p:sldId id="328" r:id="rId5"/>
    <p:sldId id="334" r:id="rId6"/>
    <p:sldId id="333" r:id="rId7"/>
    <p:sldId id="323" r:id="rId8"/>
    <p:sldId id="335" r:id="rId9"/>
    <p:sldId id="321" r:id="rId10"/>
    <p:sldId id="327" r:id="rId11"/>
    <p:sldId id="312" r:id="rId12"/>
    <p:sldId id="314" r:id="rId13"/>
    <p:sldId id="320" r:id="rId14"/>
    <p:sldId id="316" r:id="rId15"/>
    <p:sldId id="318" r:id="rId16"/>
    <p:sldId id="31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36"/>
            <p14:sldId id="328"/>
            <p14:sldId id="334"/>
            <p14:sldId id="333"/>
            <p14:sldId id="323"/>
            <p14:sldId id="335"/>
            <p14:sldId id="321"/>
            <p14:sldId id="327"/>
            <p14:sldId id="312"/>
            <p14:sldId id="314"/>
            <p14:sldId id="320"/>
            <p14:sldId id="316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4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4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5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7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4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2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8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77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3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31.jpg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9.png"/><Relationship Id="rId1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15.png"/><Relationship Id="rId7" Type="http://schemas.openxmlformats.org/officeDocument/2006/relationships/diagramData" Target="../diagrams/data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microsoft.com/office/2007/relationships/diagramDrawing" Target="../diagrams/drawing10.xml"/><Relationship Id="rId5" Type="http://schemas.openxmlformats.org/officeDocument/2006/relationships/image" Target="../media/image37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36.png"/><Relationship Id="rId9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1.xml"/><Relationship Id="rId5" Type="http://schemas.openxmlformats.org/officeDocument/2006/relationships/image" Target="../media/image40.gif"/><Relationship Id="rId10" Type="http://schemas.microsoft.com/office/2007/relationships/diagramDrawing" Target="../diagrams/drawing11.xml"/><Relationship Id="rId4" Type="http://schemas.openxmlformats.org/officeDocument/2006/relationships/image" Target="../media/image39.gif"/><Relationship Id="rId9" Type="http://schemas.openxmlformats.org/officeDocument/2006/relationships/diagramColors" Target="../diagrams/colors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0.gif"/><Relationship Id="rId4" Type="http://schemas.openxmlformats.org/officeDocument/2006/relationships/diagramData" Target="../diagrams/data2.xml"/><Relationship Id="rId9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2.png"/><Relationship Id="rId4" Type="http://schemas.openxmlformats.org/officeDocument/2006/relationships/diagramData" Target="../diagrams/data3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17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16.png"/><Relationship Id="rId9" Type="http://schemas.openxmlformats.org/officeDocument/2006/relationships/diagramData" Target="../diagrams/data5.xml"/><Relationship Id="rId1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22.png"/><Relationship Id="rId7" Type="http://schemas.openxmlformats.org/officeDocument/2006/relationships/diagramData" Target="../diagrams/data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diagramDrawing" Target="../diagrams/drawing6.xml"/><Relationship Id="rId5" Type="http://schemas.openxmlformats.org/officeDocument/2006/relationships/image" Target="../media/image24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23.png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5" Type="http://schemas.openxmlformats.org/officeDocument/2006/relationships/image" Target="../media/image27.gif"/><Relationship Id="rId10" Type="http://schemas.microsoft.com/office/2007/relationships/diagramDrawing" Target="../diagrams/drawing7.xml"/><Relationship Id="rId4" Type="http://schemas.openxmlformats.org/officeDocument/2006/relationships/image" Target="../media/image26.gif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4053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91587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76083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A2E86B-EC46-4FE7-97D8-977E6D614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04" y="1398260"/>
            <a:ext cx="4999665" cy="45963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033FCE-7FA4-4CF7-A85A-1E965A267B34}"/>
              </a:ext>
            </a:extLst>
          </p:cNvPr>
          <p:cNvSpPr/>
          <p:nvPr/>
        </p:nvSpPr>
        <p:spPr>
          <a:xfrm>
            <a:off x="7310423" y="1415464"/>
            <a:ext cx="4784522" cy="232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움직임을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통해서 충돌처리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최적화를 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66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75346" y="2284657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0153DB3-DD8A-4A9F-9833-EB6BA4802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4799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876212E-D154-4E4C-B4DB-F499B3C4D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273207-DACE-44F1-860D-2D088E06756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9293" y="5295601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2A250-6F9C-4CB0-93CF-CDAA0577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1164140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F54773-1182-4181-82E1-9CC4C7650ED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84" y="3213771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FD3BE0-604A-46EA-BB5E-C2F76E020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09" y="1868816"/>
            <a:ext cx="1080000" cy="1080000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CD036849-B974-468C-9CC1-D486A966F1ED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2541294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B09308-4EBA-4386-A61B-C050104CD30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3918447"/>
            <a:ext cx="1080000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F6584B-28B8-407C-8EF6-93100B86CAD6}"/>
              </a:ext>
            </a:extLst>
          </p:cNvPr>
          <p:cNvSpPr txBox="1"/>
          <p:nvPr/>
        </p:nvSpPr>
        <p:spPr>
          <a:xfrm>
            <a:off x="3566267" y="150927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Windows 10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1D60E-241B-4DC7-81B6-84C8968BF546}"/>
              </a:ext>
            </a:extLst>
          </p:cNvPr>
          <p:cNvSpPr txBox="1"/>
          <p:nvPr/>
        </p:nvSpPr>
        <p:spPr>
          <a:xfrm>
            <a:off x="3758285" y="289662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D723C-A818-4592-B191-39BA973F346C}"/>
              </a:ext>
            </a:extLst>
          </p:cNvPr>
          <p:cNvSpPr txBox="1"/>
          <p:nvPr/>
        </p:nvSpPr>
        <p:spPr>
          <a:xfrm>
            <a:off x="3566266" y="423314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3DS Max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DBE21-082C-484A-9492-4C622EAE6E16}"/>
              </a:ext>
            </a:extLst>
          </p:cNvPr>
          <p:cNvSpPr txBox="1"/>
          <p:nvPr/>
        </p:nvSpPr>
        <p:spPr>
          <a:xfrm>
            <a:off x="3218738" y="562049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7DB92-6423-4805-B855-C145A4DB08C6}"/>
              </a:ext>
            </a:extLst>
          </p:cNvPr>
          <p:cNvSpPr txBox="1"/>
          <p:nvPr/>
        </p:nvSpPr>
        <p:spPr>
          <a:xfrm>
            <a:off x="7990104" y="2224150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C++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54B97-5363-4DF0-9373-FF845DC817E0}"/>
              </a:ext>
            </a:extLst>
          </p:cNvPr>
          <p:cNvSpPr txBox="1"/>
          <p:nvPr/>
        </p:nvSpPr>
        <p:spPr>
          <a:xfrm>
            <a:off x="8354278" y="3417887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53959B-1997-4D29-877C-6585FF4658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784" y="4590925"/>
            <a:ext cx="1158641" cy="10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169754-128D-4C72-98F9-1F5ADAEB25B5}"/>
              </a:ext>
            </a:extLst>
          </p:cNvPr>
          <p:cNvSpPr txBox="1"/>
          <p:nvPr/>
        </p:nvSpPr>
        <p:spPr>
          <a:xfrm>
            <a:off x="8262000" y="491582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2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준비현황</a:t>
            </a:r>
            <a:endParaRPr lang="en-US" altLang="ko-KR" sz="1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5DAF04-078C-4F2B-A43D-67D9E39495E8}"/>
              </a:ext>
            </a:extLst>
          </p:cNvPr>
          <p:cNvSpPr/>
          <p:nvPr/>
        </p:nvSpPr>
        <p:spPr>
          <a:xfrm>
            <a:off x="2076450" y="900356"/>
            <a:ext cx="9928196" cy="372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디자인 패턴을 활용한 게임 프레임워크 제작에 능숙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“DirectX12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입문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책과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예제를 통해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DirectX 12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파이프라인과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	- MS SQL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데이터베이스 활용 연습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모두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개인 및 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제작 경험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89DC2-D0C3-4BF9-87EF-2468CC8F4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0" y="4702840"/>
            <a:ext cx="3559728" cy="2002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8BAED-A801-4054-AE92-256680CE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70" y="4702841"/>
            <a:ext cx="3482655" cy="2037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8B0843-634A-46D6-BE4D-C7B2859C3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987" y="4702840"/>
            <a:ext cx="3559728" cy="2002347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C1EDEA0-0D3F-44EA-8AB1-76CD65D90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9132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4800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196647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차별성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7D3C21-CBFC-4375-9522-263C07C616E7}"/>
              </a:ext>
            </a:extLst>
          </p:cNvPr>
          <p:cNvSpPr/>
          <p:nvPr/>
        </p:nvSpPr>
        <p:spPr>
          <a:xfrm>
            <a:off x="1984171" y="1324607"/>
            <a:ext cx="10188255" cy="262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스킬을 사용할 때 카메라 이벤트 연출이 없다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강력한 스킬을 사용할 때 역동적인 카메라 연출을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기본적으로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Non-Targeting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기반의 전투 시스템이다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선택적으로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Auto-Targeting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보스만 잡는 기존의 레이드 형식에서 벗어나 보스 몬스터에게 협력하는 플레이어가 비밀리에 존재한다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 descr="실내, 사람, 남자, 침대이(가) 표시된 사진&#10;&#10;자동 생성된 설명">
            <a:extLst>
              <a:ext uri="{FF2B5EF4-FFF2-40B4-BE49-F238E27FC236}">
                <a16:creationId xmlns:a16="http://schemas.microsoft.com/office/drawing/2014/main" id="{53BBAA9D-4150-4B28-992E-AD13A5B21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86" y="4060272"/>
            <a:ext cx="4785808" cy="26920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52770D-C59B-4D71-A7DB-94F9314C4B58}"/>
              </a:ext>
            </a:extLst>
          </p:cNvPr>
          <p:cNvSpPr txBox="1"/>
          <p:nvPr/>
        </p:nvSpPr>
        <p:spPr>
          <a:xfrm>
            <a:off x="1984171" y="826497"/>
            <a:ext cx="544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유사한 게임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TERA (NEXON MMORPG)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" name="그림 29" descr="걷기, 남자, 사람들, 기차이(가) 표시된 사진&#10;&#10;자동 생성된 설명">
            <a:extLst>
              <a:ext uri="{FF2B5EF4-FFF2-40B4-BE49-F238E27FC236}">
                <a16:creationId xmlns:a16="http://schemas.microsoft.com/office/drawing/2014/main" id="{9FF6DA56-C085-4F01-A0B2-FFA058C38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52" y="4056714"/>
            <a:ext cx="4819650" cy="2695575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27EF2B6B-4189-4162-9636-A7398DDC3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24814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DEC57-246B-4DBB-9081-7AEECDCDC624}"/>
              </a:ext>
            </a:extLst>
          </p:cNvPr>
          <p:cNvSpPr/>
          <p:nvPr/>
        </p:nvSpPr>
        <p:spPr>
          <a:xfrm>
            <a:off x="1433486" y="4064545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7DFA9-EEE9-44B4-8F20-D5A67204189D}"/>
              </a:ext>
            </a:extLst>
          </p:cNvPr>
          <p:cNvSpPr/>
          <p:nvPr/>
        </p:nvSpPr>
        <p:spPr>
          <a:xfrm>
            <a:off x="6649574" y="4056713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DDE7B-C298-488B-B2C7-78D65457D22A}"/>
              </a:ext>
            </a:extLst>
          </p:cNvPr>
          <p:cNvSpPr txBox="1"/>
          <p:nvPr/>
        </p:nvSpPr>
        <p:spPr>
          <a:xfrm>
            <a:off x="0" y="6162742"/>
            <a:ext cx="1514461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 포스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오토마타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en-US" altLang="ko-KR" sz="10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55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26751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/ Tool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최적화 기법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SEVER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CLIENT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지형 리소스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사운드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37B3B4F-53F2-40F4-A1D9-BECC31C01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6966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87989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리소스 및 사운드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 및 버그 수정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9187FC9C-7B60-4C14-BD82-4BD62CD87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856349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문헌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30CEF-2855-4D87-9F22-FC2E8B666327}"/>
              </a:ext>
            </a:extLst>
          </p:cNvPr>
          <p:cNvSpPr/>
          <p:nvPr/>
        </p:nvSpPr>
        <p:spPr>
          <a:xfrm>
            <a:off x="1714819" y="900356"/>
            <a:ext cx="10188255" cy="5589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점프포스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https://soccerline.kr/board/14973431?searchWindow=&amp;searchType=0&amp;searchText=&amp;categoryDepth01=0&amp;page=0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니어오토마타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https://bbs.ruliweb.com/ps/board/300421/read/30629110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예상 화면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https://www.clien.net/service/board/park/11722886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https://m.blog.naver.com/PostView.nhn?blogId=groundfire&amp;logNo=220967720331&amp;proxyReferer=https:%2F%2Fwww.google.com%2F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모션블러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https://m.blog.naver.com/PostView.nhn?blogId=jinwish&amp;logNo=220981034563&amp;proxyReferer=https:%2F%2Fwww.google.com%2F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스플라인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트레일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https://www.youtube.com/channel/UCHPW1-GXk0oOmyMIYWrwkkw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왜곡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https://andrewgotow.com/2015/11/10/heatwave/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DOF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https://bartwronski.com/2014/04/07/bokeh-depth-of-field-going-insane-part-1/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쓰레드 렌더링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https://www.slideshare.net/dgtman/tips-and-experience-of-dx12-engine-development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Sweep and Prune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https://0fps.net/2015/01/18/collision-detection-part-2/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https://www.youtube.com/watch?v=OQh0HAO6QWU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0ED63DF-8FA9-4831-9198-5B6DB46D2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02004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121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조각, 먹힌이(가) 표시된 사진&#10;&#10;자동 생성된 설명">
            <a:extLst>
              <a:ext uri="{FF2B5EF4-FFF2-40B4-BE49-F238E27FC236}">
                <a16:creationId xmlns:a16="http://schemas.microsoft.com/office/drawing/2014/main" id="{805A9E89-F445-4D74-BC89-E83F98D3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4097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059BD6-45E0-4B41-BEBA-9F30B5AF990F}"/>
              </a:ext>
            </a:extLst>
          </p:cNvPr>
          <p:cNvSpPr/>
          <p:nvPr/>
        </p:nvSpPr>
        <p:spPr>
          <a:xfrm>
            <a:off x="7904" y="-8389"/>
            <a:ext cx="12184096" cy="685800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57645" y="190325"/>
            <a:ext cx="726880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마을에 침공하는 몬스터를 물리치자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9B91-194F-4258-8F7C-68F3176C864F}"/>
              </a:ext>
            </a:extLst>
          </p:cNvPr>
          <p:cNvSpPr txBox="1"/>
          <p:nvPr/>
        </p:nvSpPr>
        <p:spPr>
          <a:xfrm>
            <a:off x="-7905" y="8388"/>
            <a:ext cx="324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MMOPRG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PC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DirectX 12</a:t>
            </a: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758489-7CB4-4E00-81F9-82A3D9D73020}"/>
              </a:ext>
            </a:extLst>
          </p:cNvPr>
          <p:cNvSpPr/>
          <p:nvPr/>
        </p:nvSpPr>
        <p:spPr>
          <a:xfrm>
            <a:off x="6919627" y="885272"/>
            <a:ext cx="3826670" cy="30057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DEF64A-7EBE-408F-B129-52D63D36EC1D}"/>
              </a:ext>
            </a:extLst>
          </p:cNvPr>
          <p:cNvSpPr/>
          <p:nvPr/>
        </p:nvSpPr>
        <p:spPr>
          <a:xfrm>
            <a:off x="1916139" y="885272"/>
            <a:ext cx="4324914" cy="30057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8F2C79-D44B-40B6-8332-3C43255A8FE2}"/>
              </a:ext>
            </a:extLst>
          </p:cNvPr>
          <p:cNvSpPr/>
          <p:nvPr/>
        </p:nvSpPr>
        <p:spPr>
          <a:xfrm>
            <a:off x="1916139" y="3988237"/>
            <a:ext cx="2253190" cy="26267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34694" y="2345355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6" y="869744"/>
            <a:ext cx="1234517" cy="1234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9788-733B-4725-9AEF-04569EE9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57" y="4046050"/>
            <a:ext cx="2163053" cy="252069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4327915" y="4699626"/>
            <a:ext cx="7864085" cy="186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MARVLE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000" dirty="0" err="1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이터널스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＂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마동석 배우가 한국 남성배우 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최초로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MARVLE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출연하여 히어로 액션 컨셉의 게임을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 콘솔게임 유저들이 가장 선호하는 장르인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장르를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D455FBE-9A55-45D9-828B-F28649675C63}"/>
              </a:ext>
            </a:extLst>
          </p:cNvPr>
          <p:cNvSpPr txBox="1"/>
          <p:nvPr/>
        </p:nvSpPr>
        <p:spPr>
          <a:xfrm>
            <a:off x="7597016" y="3948594"/>
            <a:ext cx="3462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한국컨텐츠진흥원</a:t>
            </a:r>
            <a:r>
              <a:rPr lang="en-US" altLang="ko-KR" sz="900" dirty="0">
                <a:solidFill>
                  <a:schemeClr val="bg1"/>
                </a:solidFill>
              </a:rPr>
              <a:t> 2020 </a:t>
            </a:r>
            <a:r>
              <a:rPr lang="ko-KR" altLang="en-US" sz="900" dirty="0">
                <a:solidFill>
                  <a:schemeClr val="bg1"/>
                </a:solidFill>
              </a:rPr>
              <a:t>게임 이용자 실태조사 보고서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B2A4D8-444D-4B01-9D2E-4C83989B2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229" y="939419"/>
            <a:ext cx="3728345" cy="29025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34A9A9-D1CE-470E-A82F-AC74090625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8908" y="1487002"/>
            <a:ext cx="1724025" cy="428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23D199-39B9-4D74-9E6F-4B87E76F0F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4156" y="939419"/>
            <a:ext cx="4154933" cy="2884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A2437F-D83E-494E-8A4A-93F1998F04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27915" y="1437282"/>
            <a:ext cx="1781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모션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460FBD8-09ED-41C5-8894-615E48C48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41" y="1466402"/>
            <a:ext cx="6145661" cy="3508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82512-498A-40A7-B798-4D3C1AECC1A0}"/>
              </a:ext>
            </a:extLst>
          </p:cNvPr>
          <p:cNvSpPr txBox="1"/>
          <p:nvPr/>
        </p:nvSpPr>
        <p:spPr>
          <a:xfrm>
            <a:off x="3867667" y="5175658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전투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무기이(가) 표시된 사진&#10;&#10;자동 생성된 설명">
            <a:extLst>
              <a:ext uri="{FF2B5EF4-FFF2-40B4-BE49-F238E27FC236}">
                <a16:creationId xmlns:a16="http://schemas.microsoft.com/office/drawing/2014/main" id="{5EDC4381-EE41-4FB5-A2AB-72EC8AE0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79" y="1466402"/>
            <a:ext cx="3412471" cy="3508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29BCB-B7AE-460C-BF80-6A571A007819}"/>
              </a:ext>
            </a:extLst>
          </p:cNvPr>
          <p:cNvSpPr txBox="1"/>
          <p:nvPr/>
        </p:nvSpPr>
        <p:spPr>
          <a:xfrm>
            <a:off x="8299553" y="5175659"/>
            <a:ext cx="3603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카메라 시점 및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이동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AF8C3C-D549-45E4-82C0-FCF8B9AB4DF8}"/>
              </a:ext>
            </a:extLst>
          </p:cNvPr>
          <p:cNvSpPr/>
          <p:nvPr/>
        </p:nvSpPr>
        <p:spPr>
          <a:xfrm>
            <a:off x="1975663" y="1466403"/>
            <a:ext cx="6145661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DB1816-A873-4952-9AFF-CBFDDD22A2A3}"/>
              </a:ext>
            </a:extLst>
          </p:cNvPr>
          <p:cNvSpPr/>
          <p:nvPr/>
        </p:nvSpPr>
        <p:spPr>
          <a:xfrm>
            <a:off x="8378300" y="1466402"/>
            <a:ext cx="3429249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DDCBB-311C-417C-A2BD-A06A5FF69114}"/>
              </a:ext>
            </a:extLst>
          </p:cNvPr>
          <p:cNvSpPr txBox="1"/>
          <p:nvPr/>
        </p:nvSpPr>
        <p:spPr>
          <a:xfrm>
            <a:off x="9322093" y="110991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오토마타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0A9E9-6418-4466-85EF-5A921D4D328E}"/>
              </a:ext>
            </a:extLst>
          </p:cNvPr>
          <p:cNvSpPr txBox="1"/>
          <p:nvPr/>
        </p:nvSpPr>
        <p:spPr>
          <a:xfrm>
            <a:off x="4358024" y="1109916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몬스터헌터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월드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0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월드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9327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9B579AE-1605-4CE0-BB87-82994854BDF2}"/>
              </a:ext>
            </a:extLst>
          </p:cNvPr>
          <p:cNvSpPr txBox="1"/>
          <p:nvPr/>
        </p:nvSpPr>
        <p:spPr>
          <a:xfrm>
            <a:off x="5383992" y="6230562"/>
            <a:ext cx="139679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B4DDA3-F925-47EC-82FA-0DE27698BE56}"/>
              </a:ext>
            </a:extLst>
          </p:cNvPr>
          <p:cNvSpPr txBox="1"/>
          <p:nvPr/>
        </p:nvSpPr>
        <p:spPr>
          <a:xfrm>
            <a:off x="5397200" y="793366"/>
            <a:ext cx="173235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[ </a:t>
            </a:r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CA625-A007-4FBC-88EC-53B8AF5A5638}"/>
              </a:ext>
            </a:extLst>
          </p:cNvPr>
          <p:cNvSpPr txBox="1"/>
          <p:nvPr/>
        </p:nvSpPr>
        <p:spPr>
          <a:xfrm>
            <a:off x="10487980" y="6335401"/>
            <a:ext cx="13380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D053-F029-4C2E-892D-5409BDDBEAB3}"/>
              </a:ext>
            </a:extLst>
          </p:cNvPr>
          <p:cNvSpPr txBox="1"/>
          <p:nvPr/>
        </p:nvSpPr>
        <p:spPr>
          <a:xfrm>
            <a:off x="10414390" y="775449"/>
            <a:ext cx="140518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D22B90-DE79-4A52-A2BA-4C8345CE46BF}"/>
              </a:ext>
            </a:extLst>
          </p:cNvPr>
          <p:cNvGrpSpPr/>
          <p:nvPr/>
        </p:nvGrpSpPr>
        <p:grpSpPr>
          <a:xfrm>
            <a:off x="2614381" y="793366"/>
            <a:ext cx="2739034" cy="2739035"/>
            <a:chOff x="3032592" y="1271422"/>
            <a:chExt cx="2336363" cy="23363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233628-EA74-49BC-8C98-65617ADD7592}"/>
                </a:ext>
              </a:extLst>
            </p:cNvPr>
            <p:cNvSpPr/>
            <p:nvPr/>
          </p:nvSpPr>
          <p:spPr>
            <a:xfrm>
              <a:off x="3032592" y="1271422"/>
              <a:ext cx="2336363" cy="23363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23" name="그림 22" descr="텍스트, 그림그리기이(가) 표시된 사진&#10;&#10;자동 생성된 설명">
              <a:extLst>
                <a:ext uri="{FF2B5EF4-FFF2-40B4-BE49-F238E27FC236}">
                  <a16:creationId xmlns:a16="http://schemas.microsoft.com/office/drawing/2014/main" id="{BB7E5981-144A-421B-A75E-331D4AB10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2592" y="1271422"/>
              <a:ext cx="2336363" cy="233636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52F869-093A-45BB-9B8E-1198E8109458}"/>
                </a:ext>
              </a:extLst>
            </p:cNvPr>
            <p:cNvSpPr/>
            <p:nvPr/>
          </p:nvSpPr>
          <p:spPr>
            <a:xfrm>
              <a:off x="4097412" y="3427453"/>
              <a:ext cx="160470" cy="180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A1AABE-1BFF-42BA-8CA0-DE58D431D3FE}"/>
                </a:ext>
              </a:extLst>
            </p:cNvPr>
            <p:cNvSpPr/>
            <p:nvPr/>
          </p:nvSpPr>
          <p:spPr>
            <a:xfrm>
              <a:off x="3136026" y="1331934"/>
              <a:ext cx="1419197" cy="86492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175CCF-BBD6-4677-B0C4-18ADB2779F65}"/>
                </a:ext>
              </a:extLst>
            </p:cNvPr>
            <p:cNvSpPr/>
            <p:nvPr/>
          </p:nvSpPr>
          <p:spPr>
            <a:xfrm>
              <a:off x="3749151" y="2349860"/>
              <a:ext cx="1360473" cy="8696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튜토리얼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EE243F-A81C-4397-87EE-344610A2108F}"/>
                </a:ext>
              </a:extLst>
            </p:cNvPr>
            <p:cNvSpPr/>
            <p:nvPr/>
          </p:nvSpPr>
          <p:spPr>
            <a:xfrm>
              <a:off x="3159063" y="1355140"/>
              <a:ext cx="610211" cy="366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상점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5D4F3E-B447-45DC-BDDB-4B184AD46D47}"/>
                </a:ext>
              </a:extLst>
            </p:cNvPr>
            <p:cNvSpPr/>
            <p:nvPr/>
          </p:nvSpPr>
          <p:spPr>
            <a:xfrm>
              <a:off x="3828077" y="1355140"/>
              <a:ext cx="610211" cy="366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메인 퀘스트 </a:t>
              </a:r>
              <a:r>
                <a:rPr lang="en-US" altLang="ko-KR" sz="7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NPC</a:t>
              </a:r>
              <a:endPara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20C9F2-920C-4030-8EA0-62F47D0610A2}"/>
                </a:ext>
              </a:extLst>
            </p:cNvPr>
            <p:cNvSpPr/>
            <p:nvPr/>
          </p:nvSpPr>
          <p:spPr>
            <a:xfrm>
              <a:off x="3172076" y="1775998"/>
              <a:ext cx="610211" cy="366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대장간 및 서브 </a:t>
              </a:r>
              <a:r>
                <a:rPr lang="en-US" altLang="ko-KR" sz="7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NPC</a:t>
              </a:r>
              <a:r>
                <a:rPr lang="ko-KR" altLang="en-US" sz="7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1712A94-ED98-4997-982D-E332154571E6}"/>
                </a:ext>
              </a:extLst>
            </p:cNvPr>
            <p:cNvSpPr/>
            <p:nvPr/>
          </p:nvSpPr>
          <p:spPr>
            <a:xfrm>
              <a:off x="4658657" y="1331934"/>
              <a:ext cx="492431" cy="86492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31971-BE3C-44A4-A4D6-9136E8E4A307}"/>
                </a:ext>
              </a:extLst>
            </p:cNvPr>
            <p:cNvSpPr/>
            <p:nvPr/>
          </p:nvSpPr>
          <p:spPr>
            <a:xfrm>
              <a:off x="3143792" y="2367771"/>
              <a:ext cx="492431" cy="86492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5064A4-33A9-4047-B145-DA3407254503}"/>
              </a:ext>
            </a:extLst>
          </p:cNvPr>
          <p:cNvGrpSpPr/>
          <p:nvPr/>
        </p:nvGrpSpPr>
        <p:grpSpPr>
          <a:xfrm>
            <a:off x="2614381" y="3799305"/>
            <a:ext cx="2739034" cy="2753680"/>
            <a:chOff x="3032592" y="4238063"/>
            <a:chExt cx="2336363" cy="234885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2C43470-6E26-43A9-920B-231A00050805}"/>
                </a:ext>
              </a:extLst>
            </p:cNvPr>
            <p:cNvSpPr/>
            <p:nvPr/>
          </p:nvSpPr>
          <p:spPr>
            <a:xfrm>
              <a:off x="3032592" y="4250556"/>
              <a:ext cx="2336363" cy="23363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" name="그림 2" descr="나무, 잔디, 실외, 식물이(가) 표시된 사진&#10;&#10;자동 생성된 설명">
              <a:extLst>
                <a:ext uri="{FF2B5EF4-FFF2-40B4-BE49-F238E27FC236}">
                  <a16:creationId xmlns:a16="http://schemas.microsoft.com/office/drawing/2014/main" id="{74F97009-EDD6-41AF-83CE-57D9AD7AB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4362" y="4238063"/>
              <a:ext cx="2324593" cy="233636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FF74986-71E9-4184-8EAD-0232F0BE1137}"/>
                </a:ext>
              </a:extLst>
            </p:cNvPr>
            <p:cNvSpPr/>
            <p:nvPr/>
          </p:nvSpPr>
          <p:spPr>
            <a:xfrm>
              <a:off x="5191248" y="5406245"/>
              <a:ext cx="160470" cy="180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6B2DB2-BD68-46D6-8BC7-822F2048095E}"/>
                </a:ext>
              </a:extLst>
            </p:cNvPr>
            <p:cNvSpPr/>
            <p:nvPr/>
          </p:nvSpPr>
          <p:spPr>
            <a:xfrm>
              <a:off x="3136027" y="4352886"/>
              <a:ext cx="764856" cy="47860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 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B9DB85-9DBF-4528-AAF6-076CA27E3CFA}"/>
                </a:ext>
              </a:extLst>
            </p:cNvPr>
            <p:cNvSpPr/>
            <p:nvPr/>
          </p:nvSpPr>
          <p:spPr>
            <a:xfrm>
              <a:off x="3540154" y="4917870"/>
              <a:ext cx="1569469" cy="11557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스토리 진행 </a:t>
              </a:r>
              <a:endParaRPr lang="en-US" altLang="ko-KR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보스 몬스터 공략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5802F0B-F3DE-4FD0-8108-047B8B432CEE}"/>
                </a:ext>
              </a:extLst>
            </p:cNvPr>
            <p:cNvSpPr/>
            <p:nvPr/>
          </p:nvSpPr>
          <p:spPr>
            <a:xfrm>
              <a:off x="3978448" y="4352886"/>
              <a:ext cx="1239505" cy="46142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C6986B-CD8D-497C-A36C-FA57BBC3B65D}"/>
                </a:ext>
              </a:extLst>
            </p:cNvPr>
            <p:cNvSpPr/>
            <p:nvPr/>
          </p:nvSpPr>
          <p:spPr>
            <a:xfrm>
              <a:off x="3149522" y="4906241"/>
              <a:ext cx="246878" cy="160361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ADEB782-1BDC-46E5-BC9F-576F46CC1C27}"/>
                </a:ext>
              </a:extLst>
            </p:cNvPr>
            <p:cNvSpPr/>
            <p:nvPr/>
          </p:nvSpPr>
          <p:spPr>
            <a:xfrm>
              <a:off x="3540155" y="6155351"/>
              <a:ext cx="1677798" cy="3498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CCF04C-3AAA-4DC3-A48B-2B99C418E286}"/>
              </a:ext>
            </a:extLst>
          </p:cNvPr>
          <p:cNvGrpSpPr/>
          <p:nvPr/>
        </p:nvGrpSpPr>
        <p:grpSpPr>
          <a:xfrm>
            <a:off x="7612666" y="3794771"/>
            <a:ext cx="2848406" cy="2848408"/>
            <a:chOff x="8144351" y="4250555"/>
            <a:chExt cx="2336363" cy="233636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361C088-30A8-443D-8F4C-7B25925C3F73}"/>
                </a:ext>
              </a:extLst>
            </p:cNvPr>
            <p:cNvSpPr/>
            <p:nvPr/>
          </p:nvSpPr>
          <p:spPr>
            <a:xfrm>
              <a:off x="8144351" y="4250557"/>
              <a:ext cx="2336363" cy="23363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25" name="그림 24" descr="협곡, 계곡, 산, 자연이(가) 표시된 사진&#10;&#10;자동 생성된 설명">
              <a:extLst>
                <a:ext uri="{FF2B5EF4-FFF2-40B4-BE49-F238E27FC236}">
                  <a16:creationId xmlns:a16="http://schemas.microsoft.com/office/drawing/2014/main" id="{AE7F77D8-4F0B-405F-B916-0977D30E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351" y="4250556"/>
              <a:ext cx="2336363" cy="233636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F5D4DF0-5192-4374-8436-47BB67599E26}"/>
                </a:ext>
              </a:extLst>
            </p:cNvPr>
            <p:cNvSpPr/>
            <p:nvPr/>
          </p:nvSpPr>
          <p:spPr>
            <a:xfrm>
              <a:off x="9232297" y="4250555"/>
              <a:ext cx="160470" cy="180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67521BC-D088-47E9-8F61-AC7CE62BCBA3}"/>
                </a:ext>
              </a:extLst>
            </p:cNvPr>
            <p:cNvSpPr/>
            <p:nvPr/>
          </p:nvSpPr>
          <p:spPr>
            <a:xfrm>
              <a:off x="8247777" y="6073629"/>
              <a:ext cx="820723" cy="43156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히든</a:t>
              </a:r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퀘스트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ABD5274-6457-4AB5-ABED-990ADF91D2EE}"/>
                </a:ext>
              </a:extLst>
            </p:cNvPr>
            <p:cNvSpPr/>
            <p:nvPr/>
          </p:nvSpPr>
          <p:spPr>
            <a:xfrm>
              <a:off x="8536237" y="5538812"/>
              <a:ext cx="820723" cy="43156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중간 보스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970AF0-2DBF-450A-8857-BE2A552B7D6B}"/>
                </a:ext>
              </a:extLst>
            </p:cNvPr>
            <p:cNvSpPr/>
            <p:nvPr/>
          </p:nvSpPr>
          <p:spPr>
            <a:xfrm>
              <a:off x="8946598" y="5010356"/>
              <a:ext cx="820723" cy="43156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퍼즐 적 요소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2B33410-ED8C-42FE-B3C1-9593635E89A5}"/>
                </a:ext>
              </a:extLst>
            </p:cNvPr>
            <p:cNvSpPr/>
            <p:nvPr/>
          </p:nvSpPr>
          <p:spPr>
            <a:xfrm>
              <a:off x="9127223" y="4486303"/>
              <a:ext cx="925797" cy="43156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스테이지 보스</a:t>
              </a:r>
              <a:endPara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19EC0C8-4DC9-4228-AB4B-0E71AF4719E4}"/>
                </a:ext>
              </a:extLst>
            </p:cNvPr>
            <p:cNvSpPr/>
            <p:nvPr/>
          </p:nvSpPr>
          <p:spPr>
            <a:xfrm>
              <a:off x="8216855" y="4336066"/>
              <a:ext cx="246878" cy="160361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AD1E46B-43F1-4ECC-8145-1D412F141DF9}"/>
                </a:ext>
              </a:extLst>
            </p:cNvPr>
            <p:cNvSpPr/>
            <p:nvPr/>
          </p:nvSpPr>
          <p:spPr>
            <a:xfrm>
              <a:off x="8588295" y="4336065"/>
              <a:ext cx="216308" cy="112102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70FD111-55BB-4BFF-AA71-1488113B448F}"/>
                </a:ext>
              </a:extLst>
            </p:cNvPr>
            <p:cNvSpPr/>
            <p:nvPr/>
          </p:nvSpPr>
          <p:spPr>
            <a:xfrm>
              <a:off x="10162646" y="4486303"/>
              <a:ext cx="216308" cy="19480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CC4174D-801D-4166-AFC0-8228E2492AEA}"/>
                </a:ext>
              </a:extLst>
            </p:cNvPr>
            <p:cNvSpPr/>
            <p:nvPr/>
          </p:nvSpPr>
          <p:spPr>
            <a:xfrm>
              <a:off x="9839857" y="4996354"/>
              <a:ext cx="190333" cy="14426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4618A8-6F7E-4EFF-9546-614E8E9AD152}"/>
                </a:ext>
              </a:extLst>
            </p:cNvPr>
            <p:cNvSpPr/>
            <p:nvPr/>
          </p:nvSpPr>
          <p:spPr>
            <a:xfrm>
              <a:off x="9460386" y="5534408"/>
              <a:ext cx="219363" cy="8999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5EEB8D-B989-4387-B98A-6555BD4733AB}"/>
              </a:ext>
            </a:extLst>
          </p:cNvPr>
          <p:cNvGrpSpPr/>
          <p:nvPr/>
        </p:nvGrpSpPr>
        <p:grpSpPr>
          <a:xfrm>
            <a:off x="7598660" y="775449"/>
            <a:ext cx="2780294" cy="2780296"/>
            <a:chOff x="8132581" y="1271421"/>
            <a:chExt cx="2336363" cy="233636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284F14-4A29-41E4-A93A-E4FD3E44F285}"/>
                </a:ext>
              </a:extLst>
            </p:cNvPr>
            <p:cNvSpPr/>
            <p:nvPr/>
          </p:nvSpPr>
          <p:spPr>
            <a:xfrm>
              <a:off x="8132581" y="1271423"/>
              <a:ext cx="2336363" cy="23363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26" name="그림 25" descr="실외, 자연, 폭포이(가) 표시된 사진&#10;&#10;자동 생성된 설명">
              <a:extLst>
                <a:ext uri="{FF2B5EF4-FFF2-40B4-BE49-F238E27FC236}">
                  <a16:creationId xmlns:a16="http://schemas.microsoft.com/office/drawing/2014/main" id="{9CA50166-E7BA-4C29-A1FD-BC4E7111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351" y="1271421"/>
              <a:ext cx="2324593" cy="2336363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79F7B51-4992-45B7-B2BB-698B2CCA3236}"/>
                </a:ext>
              </a:extLst>
            </p:cNvPr>
            <p:cNvSpPr/>
            <p:nvPr/>
          </p:nvSpPr>
          <p:spPr>
            <a:xfrm>
              <a:off x="8235780" y="1353902"/>
              <a:ext cx="446826" cy="21862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A234DE-247E-4DCA-840B-0951583B98A4}"/>
                </a:ext>
              </a:extLst>
            </p:cNvPr>
            <p:cNvSpPr/>
            <p:nvPr/>
          </p:nvSpPr>
          <p:spPr>
            <a:xfrm>
              <a:off x="9922731" y="1331367"/>
              <a:ext cx="446826" cy="21862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오브젝트 배치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2CA31A1-FCCC-4B26-8638-C9198B336260}"/>
                </a:ext>
              </a:extLst>
            </p:cNvPr>
            <p:cNvSpPr/>
            <p:nvPr/>
          </p:nvSpPr>
          <p:spPr>
            <a:xfrm>
              <a:off x="8755051" y="2367772"/>
              <a:ext cx="1068293" cy="114984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 처치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EA831E1-2194-4BE1-B1B5-BB9387AEED64}"/>
                </a:ext>
              </a:extLst>
            </p:cNvPr>
            <p:cNvSpPr/>
            <p:nvPr/>
          </p:nvSpPr>
          <p:spPr>
            <a:xfrm>
              <a:off x="8766615" y="1400911"/>
              <a:ext cx="1068293" cy="8489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최종 보스</a:t>
              </a:r>
              <a:endParaRPr lang="en-US" altLang="ko-KR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몬스터 처치</a:t>
              </a:r>
            </a:p>
          </p:txBody>
        </p:sp>
      </p:grpSp>
      <p:sp>
        <p:nvSpPr>
          <p:cNvPr id="63" name="화살표: 원형 62">
            <a:extLst>
              <a:ext uri="{FF2B5EF4-FFF2-40B4-BE49-F238E27FC236}">
                <a16:creationId xmlns:a16="http://schemas.microsoft.com/office/drawing/2014/main" id="{83AC80D5-C1CC-484E-8FED-21AA02E5E5E1}"/>
              </a:ext>
            </a:extLst>
          </p:cNvPr>
          <p:cNvSpPr/>
          <p:nvPr/>
        </p:nvSpPr>
        <p:spPr>
          <a:xfrm flipV="1">
            <a:off x="5485105" y="390954"/>
            <a:ext cx="2068425" cy="4989282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1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5FCF3BD-EFDF-4318-ACA0-18AC97100C28}"/>
              </a:ext>
            </a:extLst>
          </p:cNvPr>
          <p:cNvSpPr/>
          <p:nvPr/>
        </p:nvSpPr>
        <p:spPr>
          <a:xfrm rot="5400000">
            <a:off x="4271971" y="94999"/>
            <a:ext cx="4763278" cy="762124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18E97E-4012-4685-9712-A6D249E9D672}"/>
              </a:ext>
            </a:extLst>
          </p:cNvPr>
          <p:cNvSpPr/>
          <p:nvPr/>
        </p:nvSpPr>
        <p:spPr>
          <a:xfrm>
            <a:off x="2973331" y="1710816"/>
            <a:ext cx="1080000" cy="36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04FEC-91CA-48CD-9168-DC779C63AEA8}"/>
              </a:ext>
            </a:extLst>
          </p:cNvPr>
          <p:cNvSpPr txBox="1"/>
          <p:nvPr/>
        </p:nvSpPr>
        <p:spPr>
          <a:xfrm>
            <a:off x="3015867" y="1682417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HP / MP </a:t>
            </a:r>
            <a:r>
              <a:rPr lang="ko-KR" altLang="en-US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endParaRPr lang="en-US" altLang="ko-KR" sz="105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레벨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9495607-97E1-43CC-AF33-CD156F89384E}"/>
              </a:ext>
            </a:extLst>
          </p:cNvPr>
          <p:cNvCxnSpPr>
            <a:cxnSpLocks/>
          </p:cNvCxnSpPr>
          <p:nvPr/>
        </p:nvCxnSpPr>
        <p:spPr>
          <a:xfrm>
            <a:off x="2842988" y="1405647"/>
            <a:ext cx="7621245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72ED43-37E5-4DB3-86FD-99B9CAA74F3B}"/>
              </a:ext>
            </a:extLst>
          </p:cNvPr>
          <p:cNvSpPr txBox="1"/>
          <p:nvPr/>
        </p:nvSpPr>
        <p:spPr>
          <a:xfrm>
            <a:off x="2842988" y="915373"/>
            <a:ext cx="21098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해상도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1600 x 900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4EFB0C-7679-4ECF-BD7C-08537B49B2C7}"/>
              </a:ext>
            </a:extLst>
          </p:cNvPr>
          <p:cNvCxnSpPr>
            <a:cxnSpLocks/>
          </p:cNvCxnSpPr>
          <p:nvPr/>
        </p:nvCxnSpPr>
        <p:spPr>
          <a:xfrm>
            <a:off x="2626399" y="1573428"/>
            <a:ext cx="15370" cy="4713833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47333A-A74E-4C48-BD38-11609A787ED6}"/>
              </a:ext>
            </a:extLst>
          </p:cNvPr>
          <p:cNvSpPr/>
          <p:nvPr/>
        </p:nvSpPr>
        <p:spPr>
          <a:xfrm>
            <a:off x="5212641" y="5815745"/>
            <a:ext cx="2880000" cy="360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E54A7D-1C22-4D3F-837D-0CB02440DE32}"/>
              </a:ext>
            </a:extLst>
          </p:cNvPr>
          <p:cNvSpPr txBox="1"/>
          <p:nvPr/>
        </p:nvSpPr>
        <p:spPr>
          <a:xfrm>
            <a:off x="5962387" y="5849369"/>
            <a:ext cx="1380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스킬 슬롯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FA8FFB7-0357-4CDB-8600-998F2B6A0892}"/>
              </a:ext>
            </a:extLst>
          </p:cNvPr>
          <p:cNvSpPr/>
          <p:nvPr/>
        </p:nvSpPr>
        <p:spPr>
          <a:xfrm>
            <a:off x="9261446" y="1731689"/>
            <a:ext cx="900000" cy="90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E3125-2519-4899-80F7-E6028C830F61}"/>
              </a:ext>
            </a:extLst>
          </p:cNvPr>
          <p:cNvSpPr txBox="1"/>
          <p:nvPr/>
        </p:nvSpPr>
        <p:spPr>
          <a:xfrm>
            <a:off x="9412325" y="2031771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미니맵</a:t>
            </a:r>
            <a:endParaRPr lang="ko-KR" altLang="en-US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24C179-E1E8-4CED-AC3D-E60F5B4943C0}"/>
              </a:ext>
            </a:extLst>
          </p:cNvPr>
          <p:cNvSpPr/>
          <p:nvPr/>
        </p:nvSpPr>
        <p:spPr>
          <a:xfrm>
            <a:off x="9171445" y="2992883"/>
            <a:ext cx="1080000" cy="144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6CE540-A17C-4700-A76F-26B7B1B270ED}"/>
              </a:ext>
            </a:extLst>
          </p:cNvPr>
          <p:cNvSpPr txBox="1"/>
          <p:nvPr/>
        </p:nvSpPr>
        <p:spPr>
          <a:xfrm>
            <a:off x="9412325" y="355993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퀘스트</a:t>
            </a:r>
            <a:endParaRPr lang="en-US" altLang="ko-KR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83CE113-A0DA-430B-A562-91025857C5E6}"/>
              </a:ext>
            </a:extLst>
          </p:cNvPr>
          <p:cNvSpPr/>
          <p:nvPr/>
        </p:nvSpPr>
        <p:spPr>
          <a:xfrm>
            <a:off x="2937430" y="2610735"/>
            <a:ext cx="1440000" cy="1080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E74A3-670C-4E72-B1F6-4F9F8FE9961E}"/>
              </a:ext>
            </a:extLst>
          </p:cNvPr>
          <p:cNvSpPr txBox="1"/>
          <p:nvPr/>
        </p:nvSpPr>
        <p:spPr>
          <a:xfrm>
            <a:off x="3094615" y="296614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파티원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BDAA238-E515-4096-B4AD-B3726B421FC6}"/>
              </a:ext>
            </a:extLst>
          </p:cNvPr>
          <p:cNvSpPr/>
          <p:nvPr/>
        </p:nvSpPr>
        <p:spPr>
          <a:xfrm>
            <a:off x="8969179" y="5795698"/>
            <a:ext cx="1440000" cy="360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7CF730-0084-4A68-8A40-4039A3FA4CA1}"/>
              </a:ext>
            </a:extLst>
          </p:cNvPr>
          <p:cNvSpPr txBox="1"/>
          <p:nvPr/>
        </p:nvSpPr>
        <p:spPr>
          <a:xfrm>
            <a:off x="8969179" y="5858148"/>
            <a:ext cx="1460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인벤토리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EA8B2-D404-41D2-A2E5-B07F9A2B942A}"/>
              </a:ext>
            </a:extLst>
          </p:cNvPr>
          <p:cNvSpPr txBox="1"/>
          <p:nvPr/>
        </p:nvSpPr>
        <p:spPr>
          <a:xfrm>
            <a:off x="2936463" y="2064826"/>
            <a:ext cx="128913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270 x 80 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C0871B-1615-4ECD-BFBF-9983ED46D5C6}"/>
              </a:ext>
            </a:extLst>
          </p:cNvPr>
          <p:cNvSpPr txBox="1"/>
          <p:nvPr/>
        </p:nvSpPr>
        <p:spPr>
          <a:xfrm>
            <a:off x="2973331" y="3729410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320 X 240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1F3227-3F61-4F44-AA2C-9502BA24B283}"/>
              </a:ext>
            </a:extLst>
          </p:cNvPr>
          <p:cNvSpPr txBox="1"/>
          <p:nvPr/>
        </p:nvSpPr>
        <p:spPr>
          <a:xfrm>
            <a:off x="9029291" y="2662669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200 X 200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4E3A5E-B1BB-4740-B4DC-780CA104173B}"/>
              </a:ext>
            </a:extLst>
          </p:cNvPr>
          <p:cNvSpPr txBox="1"/>
          <p:nvPr/>
        </p:nvSpPr>
        <p:spPr>
          <a:xfrm>
            <a:off x="9018963" y="4456716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240 X 320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CB89E-B18C-438B-9112-99978E892E3B}"/>
              </a:ext>
            </a:extLst>
          </p:cNvPr>
          <p:cNvSpPr txBox="1"/>
          <p:nvPr/>
        </p:nvSpPr>
        <p:spPr>
          <a:xfrm>
            <a:off x="5914553" y="5521934"/>
            <a:ext cx="12522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600 X 60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4D2FF9-B5E5-417A-A561-93BCEA804B64}"/>
              </a:ext>
            </a:extLst>
          </p:cNvPr>
          <p:cNvSpPr txBox="1"/>
          <p:nvPr/>
        </p:nvSpPr>
        <p:spPr>
          <a:xfrm>
            <a:off x="9041229" y="5495331"/>
            <a:ext cx="12522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360 X 60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34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C944D5-206D-45D7-B71C-85354926BCDC}"/>
              </a:ext>
            </a:extLst>
          </p:cNvPr>
          <p:cNvSpPr/>
          <p:nvPr/>
        </p:nvSpPr>
        <p:spPr>
          <a:xfrm>
            <a:off x="2076450" y="675575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4E639-598D-4F64-A87D-607C4C55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255878"/>
            <a:ext cx="3492502" cy="2460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CEF5-2553-456F-91D3-63DD45301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3" y="1255445"/>
            <a:ext cx="2933831" cy="24617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D654A-D1C4-4B0B-9CBC-093B6176A333}"/>
              </a:ext>
            </a:extLst>
          </p:cNvPr>
          <p:cNvSpPr/>
          <p:nvPr/>
        </p:nvSpPr>
        <p:spPr>
          <a:xfrm>
            <a:off x="2945443" y="3660835"/>
            <a:ext cx="1809867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7CF4F9-85AD-498E-B77B-19B0155F17BC}"/>
              </a:ext>
            </a:extLst>
          </p:cNvPr>
          <p:cNvSpPr/>
          <p:nvPr/>
        </p:nvSpPr>
        <p:spPr>
          <a:xfrm>
            <a:off x="6338092" y="3660835"/>
            <a:ext cx="20349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/ POINT LIGHT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EE8BD-5C04-4697-98A0-04B6DB611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4163105"/>
            <a:ext cx="3539993" cy="22124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938148-3D6D-4E4D-9556-5F2D660D4A8E}"/>
              </a:ext>
            </a:extLst>
          </p:cNvPr>
          <p:cNvSpPr/>
          <p:nvPr/>
        </p:nvSpPr>
        <p:spPr>
          <a:xfrm>
            <a:off x="3215491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BLUR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62E332-88EB-43FC-B4EE-2AE883D85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663" y="4113182"/>
            <a:ext cx="2933831" cy="22624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8A4F54-9833-47D3-B4F6-5DA2E82F5A0C}"/>
              </a:ext>
            </a:extLst>
          </p:cNvPr>
          <p:cNvSpPr/>
          <p:nvPr/>
        </p:nvSpPr>
        <p:spPr>
          <a:xfrm>
            <a:off x="6720692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SPLINE TRAIL</a:t>
            </a:r>
          </a:p>
        </p:txBody>
      </p:sp>
      <p:pic>
        <p:nvPicPr>
          <p:cNvPr id="17" name="그림 16" descr="실외, 불, 무기, 건물이(가) 표시된 사진&#10;&#10;자동 생성된 설명">
            <a:extLst>
              <a:ext uri="{FF2B5EF4-FFF2-40B4-BE49-F238E27FC236}">
                <a16:creationId xmlns:a16="http://schemas.microsoft.com/office/drawing/2014/main" id="{F3E242C1-730E-4012-BA1D-84947B157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83" y="4113182"/>
            <a:ext cx="2933831" cy="22624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DD80CF-792E-43D3-99CF-4C7350998A33}"/>
              </a:ext>
            </a:extLst>
          </p:cNvPr>
          <p:cNvSpPr/>
          <p:nvPr/>
        </p:nvSpPr>
        <p:spPr>
          <a:xfrm>
            <a:off x="9784393" y="6304760"/>
            <a:ext cx="1138073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B560AFB9-2601-41FC-ACC3-1976DF8B5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2118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ECB4C1E-BDB1-4C4A-80D4-E101D73EE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9" y="1255445"/>
            <a:ext cx="2917448" cy="2262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5CB20F-1C11-47C7-801D-481F68C8D8FF}"/>
              </a:ext>
            </a:extLst>
          </p:cNvPr>
          <p:cNvSpPr/>
          <p:nvPr/>
        </p:nvSpPr>
        <p:spPr>
          <a:xfrm>
            <a:off x="9592135" y="3660365"/>
            <a:ext cx="226241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DOF ( Depth of Field )</a:t>
            </a:r>
          </a:p>
        </p:txBody>
      </p:sp>
    </p:spTree>
    <p:extLst>
      <p:ext uri="{BB962C8B-B14F-4D97-AF65-F5344CB8AC3E}">
        <p14:creationId xmlns:p14="http://schemas.microsoft.com/office/powerpoint/2010/main" val="111790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0A1F5-24E5-4F35-B458-56E4B823CFDF}"/>
              </a:ext>
            </a:extLst>
          </p:cNvPr>
          <p:cNvSpPr/>
          <p:nvPr/>
        </p:nvSpPr>
        <p:spPr>
          <a:xfrm>
            <a:off x="9990330" y="1841024"/>
            <a:ext cx="1816881" cy="28374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1FC930-3430-4E58-BA27-158704CFD560}"/>
              </a:ext>
            </a:extLst>
          </p:cNvPr>
          <p:cNvSpPr/>
          <p:nvPr/>
        </p:nvSpPr>
        <p:spPr>
          <a:xfrm>
            <a:off x="8142690" y="1851835"/>
            <a:ext cx="1780222" cy="2801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EE0824-65A8-448C-832D-C6A7F9AF5D23}"/>
              </a:ext>
            </a:extLst>
          </p:cNvPr>
          <p:cNvSpPr/>
          <p:nvPr/>
        </p:nvSpPr>
        <p:spPr>
          <a:xfrm>
            <a:off x="2335739" y="1861022"/>
            <a:ext cx="1816881" cy="28574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67544B-3E82-45BF-86B3-6801EB7F2B8A}"/>
              </a:ext>
            </a:extLst>
          </p:cNvPr>
          <p:cNvSpPr/>
          <p:nvPr/>
        </p:nvSpPr>
        <p:spPr>
          <a:xfrm>
            <a:off x="241118" y="1861022"/>
            <a:ext cx="1930390" cy="28752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5296F-61D4-4237-9615-D1A6909A1ECD}"/>
              </a:ext>
            </a:extLst>
          </p:cNvPr>
          <p:cNvSpPr/>
          <p:nvPr/>
        </p:nvSpPr>
        <p:spPr>
          <a:xfrm>
            <a:off x="198007" y="744884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 Rendering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916534-8537-4489-9BD5-1734361F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2" y="1906855"/>
            <a:ext cx="1787523" cy="2774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D608C-AC1E-4D4A-ACC3-89081DCA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23" y="1889582"/>
            <a:ext cx="1680430" cy="2774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5B282-081D-49C5-89AA-910F01DB1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108" y="1875223"/>
            <a:ext cx="1645263" cy="27083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FC09D1-F345-48A4-90D8-3E787C1AA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9627" y="1861022"/>
            <a:ext cx="1680430" cy="272255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0997D0-FD94-445F-B091-89C24C93A841}"/>
              </a:ext>
            </a:extLst>
          </p:cNvPr>
          <p:cNvSpPr/>
          <p:nvPr/>
        </p:nvSpPr>
        <p:spPr>
          <a:xfrm>
            <a:off x="1345658" y="1396300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3,000 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D2A42-2848-4E25-89C0-7A59C8BE8E53}"/>
              </a:ext>
            </a:extLst>
          </p:cNvPr>
          <p:cNvSpPr/>
          <p:nvPr/>
        </p:nvSpPr>
        <p:spPr>
          <a:xfrm>
            <a:off x="8829733" y="1396299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100 EA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F87C38-1915-43E8-B844-03D078292FE8}"/>
              </a:ext>
            </a:extLst>
          </p:cNvPr>
          <p:cNvSpPr/>
          <p:nvPr/>
        </p:nvSpPr>
        <p:spPr>
          <a:xfrm>
            <a:off x="4316851" y="1801637"/>
            <a:ext cx="4019302" cy="262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FPS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당 연산하는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 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STATIC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11,400 x 3,000 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68,400,000</a:t>
            </a: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DYNAMIC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51,294 x 100 x 2     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10,258,800</a:t>
            </a: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C674C2-9D73-49A5-8C0C-F0BA483690FC}"/>
              </a:ext>
            </a:extLst>
          </p:cNvPr>
          <p:cNvSpPr/>
          <p:nvPr/>
        </p:nvSpPr>
        <p:spPr>
          <a:xfrm>
            <a:off x="612588" y="4773547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EBFCB2-B8E7-4676-A9A2-91EF4C36539F}"/>
              </a:ext>
            </a:extLst>
          </p:cNvPr>
          <p:cNvSpPr/>
          <p:nvPr/>
        </p:nvSpPr>
        <p:spPr>
          <a:xfrm>
            <a:off x="8481096" y="4787748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14767-E0F1-4FE9-BF59-CF0233A510D8}"/>
              </a:ext>
            </a:extLst>
          </p:cNvPr>
          <p:cNvSpPr/>
          <p:nvPr/>
        </p:nvSpPr>
        <p:spPr>
          <a:xfrm>
            <a:off x="2768543" y="4765836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8A85F6-DF48-4749-8497-FBCCB3936FA5}"/>
              </a:ext>
            </a:extLst>
          </p:cNvPr>
          <p:cNvSpPr/>
          <p:nvPr/>
        </p:nvSpPr>
        <p:spPr>
          <a:xfrm>
            <a:off x="10266075" y="4784997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graphicFrame>
        <p:nvGraphicFramePr>
          <p:cNvPr id="28" name="다이어그램 27">
            <a:extLst>
              <a:ext uri="{FF2B5EF4-FFF2-40B4-BE49-F238E27FC236}">
                <a16:creationId xmlns:a16="http://schemas.microsoft.com/office/drawing/2014/main" id="{1D009740-E0F3-443B-9360-8CE2C4FB0472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A5513D9-ABBF-4C1B-BC65-64EE09347CDA}"/>
              </a:ext>
            </a:extLst>
          </p:cNvPr>
          <p:cNvSpPr/>
          <p:nvPr/>
        </p:nvSpPr>
        <p:spPr>
          <a:xfrm>
            <a:off x="1442494" y="1952812"/>
            <a:ext cx="62556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4A36E2-901F-4F7E-B2A0-E949EB6CB240}"/>
              </a:ext>
            </a:extLst>
          </p:cNvPr>
          <p:cNvSpPr/>
          <p:nvPr/>
        </p:nvSpPr>
        <p:spPr>
          <a:xfrm>
            <a:off x="3430117" y="1954211"/>
            <a:ext cx="62556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80195-2E32-4118-AD3B-DB066593A4F5}"/>
              </a:ext>
            </a:extLst>
          </p:cNvPr>
          <p:cNvSpPr/>
          <p:nvPr/>
        </p:nvSpPr>
        <p:spPr>
          <a:xfrm>
            <a:off x="9173799" y="1967013"/>
            <a:ext cx="62556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4A25AE-AC3F-4E36-AC22-2F5CB4C4A17B}"/>
              </a:ext>
            </a:extLst>
          </p:cNvPr>
          <p:cNvSpPr/>
          <p:nvPr/>
        </p:nvSpPr>
        <p:spPr>
          <a:xfrm>
            <a:off x="11094489" y="1933704"/>
            <a:ext cx="62556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5EC884-32E9-42DB-A4A1-9AF30D2CB787}"/>
              </a:ext>
            </a:extLst>
          </p:cNvPr>
          <p:cNvSpPr/>
          <p:nvPr/>
        </p:nvSpPr>
        <p:spPr>
          <a:xfrm>
            <a:off x="384789" y="3491425"/>
            <a:ext cx="1595013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A3E9F3-1519-45AB-9CF1-5A446DE785DC}"/>
              </a:ext>
            </a:extLst>
          </p:cNvPr>
          <p:cNvSpPr/>
          <p:nvPr/>
        </p:nvSpPr>
        <p:spPr>
          <a:xfrm>
            <a:off x="2397223" y="3462696"/>
            <a:ext cx="1516752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CD3754-D8FC-4D09-818A-7DA00442F20E}"/>
              </a:ext>
            </a:extLst>
          </p:cNvPr>
          <p:cNvSpPr/>
          <p:nvPr/>
        </p:nvSpPr>
        <p:spPr>
          <a:xfrm>
            <a:off x="8214737" y="3422090"/>
            <a:ext cx="145380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0A7E80-0E44-4E38-8F95-1C4CE7EA91A0}"/>
              </a:ext>
            </a:extLst>
          </p:cNvPr>
          <p:cNvSpPr/>
          <p:nvPr/>
        </p:nvSpPr>
        <p:spPr>
          <a:xfrm>
            <a:off x="10077480" y="3410493"/>
            <a:ext cx="1453808" cy="203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40C13-6B9D-48EE-82DC-81260D9FC058}"/>
              </a:ext>
            </a:extLst>
          </p:cNvPr>
          <p:cNvSpPr txBox="1"/>
          <p:nvPr/>
        </p:nvSpPr>
        <p:spPr>
          <a:xfrm>
            <a:off x="193426" y="5328821"/>
            <a:ext cx="58945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RESULT 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</a:t>
            </a: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20 FPS -&gt; 24 FPS		</a:t>
            </a:r>
            <a:r>
              <a:rPr lang="ko-KR" altLang="en-US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2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8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</a:t>
            </a: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37 FPS -&gt; 40 FPS		</a:t>
            </a:r>
            <a:r>
              <a:rPr lang="ko-KR" altLang="en-US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10% </a:t>
            </a:r>
            <a:r>
              <a:rPr lang="ko-KR" altLang="en-US" sz="2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8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DDD989-8E7C-40C9-A147-0FC0577556CE}"/>
              </a:ext>
            </a:extLst>
          </p:cNvPr>
          <p:cNvSpPr/>
          <p:nvPr/>
        </p:nvSpPr>
        <p:spPr>
          <a:xfrm>
            <a:off x="6326502" y="5625825"/>
            <a:ext cx="4765688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렌더링 명령을 빠르게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전달하여 프레임 향상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7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91AF2-B01B-4E58-938C-C3090E7F5633}"/>
              </a:ext>
            </a:extLst>
          </p:cNvPr>
          <p:cNvSpPr/>
          <p:nvPr/>
        </p:nvSpPr>
        <p:spPr>
          <a:xfrm>
            <a:off x="7132857" y="1419125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BA373-9CBD-4411-B141-70C81522E493}"/>
              </a:ext>
            </a:extLst>
          </p:cNvPr>
          <p:cNvSpPr/>
          <p:nvPr/>
        </p:nvSpPr>
        <p:spPr>
          <a:xfrm>
            <a:off x="2164360" y="1426129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7780B-9971-442C-8422-AF8F46BC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95" y="1514933"/>
            <a:ext cx="4264268" cy="21321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3688DA-4430-4080-8A64-FB619E6D5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97" y="1514933"/>
            <a:ext cx="3784853" cy="21321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4CB5D-E611-47B8-A8D8-462A03051E46}"/>
              </a:ext>
            </a:extLst>
          </p:cNvPr>
          <p:cNvSpPr/>
          <p:nvPr/>
        </p:nvSpPr>
        <p:spPr>
          <a:xfrm>
            <a:off x="2104128" y="4399282"/>
            <a:ext cx="9748007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광역 충돌 모델인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SAP (Sweep And Prune)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알고리즘을 활용하여 충돌을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평균적으로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 ( n log(n) )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속도를 보여준다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75246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5478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2674</TotalTime>
  <Words>1370</Words>
  <Application>Microsoft Office PowerPoint</Application>
  <PresentationFormat>와이드스크린</PresentationFormat>
  <Paragraphs>393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HY헤드라인M</vt:lpstr>
      <vt:lpstr>맑은 고딕</vt:lpstr>
      <vt:lpstr>Arial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327</cp:revision>
  <dcterms:created xsi:type="dcterms:W3CDTF">2019-10-08T12:20:35Z</dcterms:created>
  <dcterms:modified xsi:type="dcterms:W3CDTF">2020-12-09T07:27:34Z</dcterms:modified>
</cp:coreProperties>
</file>